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1"/>
  </p:notesMasterIdLst>
  <p:sldIdLst>
    <p:sldId id="256" r:id="rId2"/>
    <p:sldId id="270" r:id="rId3"/>
    <p:sldId id="286" r:id="rId4"/>
    <p:sldId id="292" r:id="rId5"/>
    <p:sldId id="290" r:id="rId6"/>
    <p:sldId id="294" r:id="rId7"/>
    <p:sldId id="295" r:id="rId8"/>
    <p:sldId id="297" r:id="rId9"/>
    <p:sldId id="298" r:id="rId10"/>
    <p:sldId id="300" r:id="rId11"/>
    <p:sldId id="296" r:id="rId12"/>
    <p:sldId id="301" r:id="rId13"/>
    <p:sldId id="287" r:id="rId14"/>
    <p:sldId id="293" r:id="rId15"/>
    <p:sldId id="278" r:id="rId16"/>
    <p:sldId id="302" r:id="rId17"/>
    <p:sldId id="288" r:id="rId18"/>
    <p:sldId id="289" r:id="rId19"/>
    <p:sldId id="262" r:id="rId20"/>
    <p:sldId id="283" r:id="rId21"/>
    <p:sldId id="303" r:id="rId22"/>
    <p:sldId id="271" r:id="rId23"/>
    <p:sldId id="284" r:id="rId24"/>
    <p:sldId id="273" r:id="rId25"/>
    <p:sldId id="267" r:id="rId26"/>
    <p:sldId id="274" r:id="rId27"/>
    <p:sldId id="272" r:id="rId28"/>
    <p:sldId id="28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1"/>
    <p:restoredTop sz="84240"/>
  </p:normalViewPr>
  <p:slideViewPr>
    <p:cSldViewPr snapToGrid="0" snapToObjects="1">
      <p:cViewPr varScale="1">
        <p:scale>
          <a:sx n="190" d="100"/>
          <a:sy n="190" d="100"/>
        </p:scale>
        <p:origin x="2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9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96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0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0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5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35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37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62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5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73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49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4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0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8/16/22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8/16/22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8/16/22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Worrisome dispersions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8B2AED5F-5BFD-A4F4-0B6E-4BA47F87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16" y="2925197"/>
            <a:ext cx="6371688" cy="39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40050-460D-1CDE-2731-A16EBCCCEF1E}"/>
              </a:ext>
            </a:extLst>
          </p:cNvPr>
          <p:cNvSpPr txBox="1"/>
          <p:nvPr/>
        </p:nvSpPr>
        <p:spPr>
          <a:xfrm>
            <a:off x="3353527" y="5086601"/>
            <a:ext cx="341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Outlier or contamination?</a:t>
            </a:r>
          </a:p>
        </p:txBody>
      </p:sp>
    </p:spTree>
    <p:extLst>
      <p:ext uri="{BB962C8B-B14F-4D97-AF65-F5344CB8AC3E}">
        <p14:creationId xmlns:p14="http://schemas.microsoft.com/office/powerpoint/2010/main" val="427144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3"/>
            </a:pPr>
            <a:r>
              <a:rPr lang="en-US" sz="3200" dirty="0"/>
              <a:t>Fit a Negative Binomial – GLM and Wald test</a:t>
            </a:r>
          </a:p>
          <a:p>
            <a:r>
              <a:rPr lang="en-US" dirty="0"/>
              <a:t>Statistical testing needs to account for dispersion and size factor</a:t>
            </a:r>
          </a:p>
          <a:p>
            <a:r>
              <a:rPr lang="en-US" dirty="0"/>
              <a:t>Model’s coefficients are used for statistical testing and fold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FDAEE-0630-05F1-4791-CBB07DBDBE90}"/>
              </a:ext>
            </a:extLst>
          </p:cNvPr>
          <p:cNvGrpSpPr/>
          <p:nvPr/>
        </p:nvGrpSpPr>
        <p:grpSpPr>
          <a:xfrm>
            <a:off x="8439629" y="3622643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2DC7A8-3146-7812-B3BC-10B3D64A11D0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002C2-7235-35DE-E701-8BB3348490C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CC276-929B-6DE9-314E-83CB1743645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A0C43F-1355-50A4-F71A-8BFF84D9E25E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7BA32DF-73D1-D258-FF07-724EE4637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6DB71A55-F817-98E9-3AF4-C8A5FE13B4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0FABA-C11B-A327-B971-55CD666C9FDF}"/>
              </a:ext>
            </a:extLst>
          </p:cNvPr>
          <p:cNvSpPr/>
          <p:nvPr/>
        </p:nvSpPr>
        <p:spPr>
          <a:xfrm>
            <a:off x="8320399" y="3540117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EFC478-AD49-E656-BA8A-7797EF2E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1" y="3705667"/>
            <a:ext cx="7946565" cy="24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/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𝑛𝑏𝑖𝑛𝑜𝑚𝑊𝑎𝑙𝑑𝑇𝑒𝑠𝑡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blipFill>
                <a:blip r:embed="rId5"/>
                <a:stretch>
                  <a:fillRect l="-2336" r="-373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1DC74-04DE-E9BE-ABD3-082293BD4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K" sz="3200" dirty="0"/>
          </a:p>
          <a:p>
            <a:pPr marL="0" indent="0" algn="ctr">
              <a:buNone/>
            </a:pPr>
            <a:endParaRPr lang="en-DK" sz="3200" dirty="0"/>
          </a:p>
          <a:p>
            <a:pPr marL="0" indent="0" algn="ctr">
              <a:buNone/>
            </a:pPr>
            <a:endParaRPr lang="en-DK" sz="3200" dirty="0"/>
          </a:p>
          <a:p>
            <a:pPr marL="0" indent="0" algn="ctr">
              <a:buNone/>
            </a:pPr>
            <a:r>
              <a:rPr lang="en-DK" sz="3200" dirty="0"/>
              <a:t>Let’s do run Differential Expression Analysis!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AC7CC-D338-7DAC-4507-7BC70866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69C377-8820-3378-7B4E-A78BE8ED374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52634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</a:t>
            </a:r>
            <a:r>
              <a:rPr lang="en-US" b="1" dirty="0"/>
              <a:t>LFC</a:t>
            </a:r>
            <a:r>
              <a:rPr lang="en-US" dirty="0"/>
              <a:t>) and their statistical significance</a:t>
            </a:r>
          </a:p>
          <a:p>
            <a:pPr lvl="1"/>
            <a:r>
              <a:rPr lang="en-US" b="1" dirty="0"/>
              <a:t>Fold change</a:t>
            </a:r>
            <a:r>
              <a:rPr lang="en-US" dirty="0"/>
              <a:t>: ratio of mean expression levels between conditions</a:t>
            </a:r>
          </a:p>
          <a:p>
            <a:pPr lvl="2"/>
            <a:r>
              <a:rPr lang="en-US" dirty="0"/>
              <a:t>How big the change is</a:t>
            </a:r>
          </a:p>
          <a:p>
            <a:pPr lvl="1"/>
            <a:r>
              <a:rPr lang="en-US" b="1" dirty="0"/>
              <a:t>Wald test P-value</a:t>
            </a:r>
            <a:r>
              <a:rPr lang="en-US" dirty="0"/>
              <a:t>: probability of observing the fold change if it was due by chance </a:t>
            </a:r>
          </a:p>
          <a:p>
            <a:pPr lvl="2"/>
            <a:r>
              <a:rPr lang="en-US" dirty="0"/>
              <a:t>How significant the change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𝑳𝑭𝑪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blipFill>
                <a:blip r:embed="rId3"/>
                <a:stretch>
                  <a:fillRect l="-1323" t="-2410" r="-2381" b="-132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E09E8-079C-2E46-A6E9-6BE61560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47" y="3602457"/>
            <a:ext cx="4698990" cy="29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conditions you want to compare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u="sng" dirty="0">
                <a:sym typeface="Wingdings" pitchFamily="2" charset="2"/>
              </a:rPr>
              <a:t>Contrast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Simple experiments are easy to compare, e.g. Treated cells vs Control</a:t>
            </a:r>
          </a:p>
          <a:p>
            <a:endParaRPr lang="en-US" dirty="0"/>
          </a:p>
          <a:p>
            <a:r>
              <a:rPr lang="en-US" dirty="0"/>
              <a:t>More complicated experiments will need to establish proper comparisons:</a:t>
            </a:r>
          </a:p>
          <a:p>
            <a:pPr lvl="1"/>
            <a:r>
              <a:rPr lang="en-US" dirty="0"/>
              <a:t>Using different cell lines</a:t>
            </a:r>
          </a:p>
          <a:p>
            <a:pPr lvl="1"/>
            <a:r>
              <a:rPr lang="en-US" dirty="0"/>
              <a:t>Using multiple conditions/treatments</a:t>
            </a:r>
          </a:p>
          <a:p>
            <a:pPr lvl="1"/>
            <a:r>
              <a:rPr lang="en-US" dirty="0"/>
              <a:t>Samples from different patients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798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correct for </a:t>
            </a:r>
            <a:r>
              <a:rPr lang="en-US" u="sng" dirty="0"/>
              <a:t>multiple testing</a:t>
            </a:r>
          </a:p>
          <a:p>
            <a:pPr lvl="1"/>
            <a:r>
              <a:rPr lang="en-US" dirty="0"/>
              <a:t>Since we are testing thousands of genes, the changes of false positives is high</a:t>
            </a:r>
          </a:p>
          <a:p>
            <a:pPr lvl="1"/>
            <a:r>
              <a:rPr lang="en-US" dirty="0"/>
              <a:t>Use Bonferroni correction for adjusted p-values</a:t>
            </a:r>
          </a:p>
          <a:p>
            <a:endParaRPr lang="en-US" dirty="0"/>
          </a:p>
          <a:p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Let’s check out DEA results!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62268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r="5844"/>
          <a:stretch/>
        </p:blipFill>
        <p:spPr>
          <a:xfrm>
            <a:off x="6452259" y="1663535"/>
            <a:ext cx="5739741" cy="5194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US" sz="2400" u="sng" dirty="0"/>
              <a:t>X-axis</a:t>
            </a:r>
            <a:r>
              <a:rPr lang="en-US" sz="2400" dirty="0"/>
              <a:t>: mean expression of gene</a:t>
            </a:r>
          </a:p>
          <a:p>
            <a:pPr lvl="1"/>
            <a:r>
              <a:rPr lang="en-US" sz="2000" dirty="0"/>
              <a:t>How strongly expressed a gene is</a:t>
            </a:r>
          </a:p>
          <a:p>
            <a:endParaRPr lang="en-US" sz="2400" dirty="0"/>
          </a:p>
          <a:p>
            <a:r>
              <a:rPr lang="en-US" sz="2400" u="sng" dirty="0"/>
              <a:t>Y-axis</a:t>
            </a:r>
            <a:r>
              <a:rPr lang="en-US" sz="2400" dirty="0"/>
              <a:t>: LFC</a:t>
            </a:r>
          </a:p>
          <a:p>
            <a:pPr lvl="1"/>
            <a:r>
              <a:rPr lang="en-US" sz="2000" dirty="0"/>
              <a:t>Difference between condition B/A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are very noisy</a:t>
            </a:r>
          </a:p>
          <a:p>
            <a:pPr lvl="1"/>
            <a:r>
              <a:rPr lang="en-US" sz="2000" dirty="0"/>
              <a:t>2/1 != 200/100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can be “shrunk” for better visualization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 MA plot</a:t>
            </a:r>
            <a:endParaRPr lang="en-GB" sz="44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8B459F4-F2F5-9C41-9323-5AF4C6CF0A54}"/>
              </a:ext>
            </a:extLst>
          </p:cNvPr>
          <p:cNvSpPr/>
          <p:nvPr/>
        </p:nvSpPr>
        <p:spPr>
          <a:xfrm>
            <a:off x="7433953" y="1663535"/>
            <a:ext cx="1543792" cy="3941618"/>
          </a:xfrm>
          <a:prstGeom prst="frame">
            <a:avLst>
              <a:gd name="adj1" fmla="val 403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55064FE-14BB-2943-861F-C11E6886E388}"/>
              </a:ext>
            </a:extLst>
          </p:cNvPr>
          <p:cNvSpPr/>
          <p:nvPr/>
        </p:nvSpPr>
        <p:spPr>
          <a:xfrm>
            <a:off x="7232400" y="6414221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B3D2EF-E59F-C447-B581-A17A6B521E09}"/>
              </a:ext>
            </a:extLst>
          </p:cNvPr>
          <p:cNvSpPr/>
          <p:nvPr/>
        </p:nvSpPr>
        <p:spPr>
          <a:xfrm rot="16200000">
            <a:off x="6074554" y="4923829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6A739-B998-D94D-A62C-EAF8E52E4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0" r="8230" b="4172"/>
          <a:stretch/>
        </p:blipFill>
        <p:spPr>
          <a:xfrm>
            <a:off x="6627741" y="2541483"/>
            <a:ext cx="4320000" cy="381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9" r="5844"/>
          <a:stretch/>
        </p:blipFill>
        <p:spPr>
          <a:xfrm>
            <a:off x="942430" y="2541483"/>
            <a:ext cx="4320000" cy="39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</a:t>
            </a:r>
            <a:r>
              <a:rPr lang="en-US" sz="4400" dirty="0"/>
              <a:t> LFC Shrinkage</a:t>
            </a:r>
            <a:endParaRPr lang="en-GB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D4971-E496-B644-AC30-4C8145AF3054}"/>
              </a:ext>
            </a:extLst>
          </p:cNvPr>
          <p:cNvSpPr txBox="1"/>
          <p:nvPr/>
        </p:nvSpPr>
        <p:spPr>
          <a:xfrm>
            <a:off x="1750682" y="2171118"/>
            <a:ext cx="298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without Shrinkage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CEF42-414F-0843-B574-E8EA3F80DD94}"/>
              </a:ext>
            </a:extLst>
          </p:cNvPr>
          <p:cNvSpPr txBox="1"/>
          <p:nvPr/>
        </p:nvSpPr>
        <p:spPr>
          <a:xfrm>
            <a:off x="7581385" y="2172151"/>
            <a:ext cx="26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after Shrinkage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E9A8FB-9D3A-AF4E-8AE5-149F10369839}"/>
              </a:ext>
            </a:extLst>
          </p:cNvPr>
          <p:cNvSpPr/>
          <p:nvPr/>
        </p:nvSpPr>
        <p:spPr>
          <a:xfrm>
            <a:off x="5392564" y="3895106"/>
            <a:ext cx="1063482" cy="3443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0DC0-D5D9-1149-A8AE-92E1DC0B9C00}"/>
              </a:ext>
            </a:extLst>
          </p:cNvPr>
          <p:cNvSpPr txBox="1"/>
          <p:nvPr/>
        </p:nvSpPr>
        <p:spPr>
          <a:xfrm>
            <a:off x="8913095" y="1637680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Much easier to interpret!!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8F7AF7-22B2-B346-BECB-8AE1CF56C986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4982606" y="3981634"/>
            <a:ext cx="2456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(Adjusted p-value)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464612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5257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  <a:p>
            <a:endParaRPr lang="en-GB" sz="2400" dirty="0"/>
          </a:p>
          <a:p>
            <a:r>
              <a:rPr lang="en-GB" sz="2400" dirty="0"/>
              <a:t>Maybe you can select a set of genes you are interested 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20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6ACF7-672F-ED40-B02E-97F6C2064669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EFF8-978E-E55F-0712-388454E4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K" sz="3200" dirty="0"/>
          </a:p>
          <a:p>
            <a:pPr marL="0" indent="0" algn="ctr">
              <a:buNone/>
            </a:pPr>
            <a:endParaRPr lang="en-DK" sz="3200" dirty="0"/>
          </a:p>
          <a:p>
            <a:pPr marL="0" indent="0" algn="ctr">
              <a:buNone/>
            </a:pPr>
            <a:r>
              <a:rPr lang="en-DK" sz="3200" dirty="0"/>
              <a:t>Let’s visualize our DEA results!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484C4-F8FD-77B0-DDA7-DA5FC6E1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36A19B-2D03-C9BA-F1F1-D42C85822477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456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E6E2D5-60EC-A445-A2D5-90A108B905AB}"/>
              </a:ext>
            </a:extLst>
          </p:cNvPr>
          <p:cNvSpPr/>
          <p:nvPr/>
        </p:nvSpPr>
        <p:spPr>
          <a:xfrm>
            <a:off x="973777" y="522514"/>
            <a:ext cx="5664529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</a:t>
            </a:r>
            <a:r>
              <a:rPr lang="en-GB" sz="4400" dirty="0"/>
              <a:t>. Contrast designs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33195-6D91-9F4E-B275-E3FE8006B6D4}"/>
              </a:ext>
            </a:extLst>
          </p:cNvPr>
          <p:cNvSpPr/>
          <p:nvPr/>
        </p:nvSpPr>
        <p:spPr>
          <a:xfrm>
            <a:off x="0" y="6356349"/>
            <a:ext cx="525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60FE5-E59F-1544-8678-76E718B62A0D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58ECDB-6B2A-5544-8229-5D3A054ED9FC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A7D1CC-FCAB-C246-BEE7-0A64B5BFD4A2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353403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BF85F2-7EDA-3849-B0CB-886197A1F84C}"/>
              </a:ext>
            </a:extLst>
          </p:cNvPr>
          <p:cNvSpPr/>
          <p:nvPr/>
        </p:nvSpPr>
        <p:spPr>
          <a:xfrm>
            <a:off x="614135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EDEA42B-A661-D648-9EA9-F8C3F1279B6C}"/>
              </a:ext>
            </a:extLst>
          </p:cNvPr>
          <p:cNvSpPr/>
          <p:nvPr/>
        </p:nvSpPr>
        <p:spPr>
          <a:xfrm>
            <a:off x="1389028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1C2E759-C223-2745-87F7-02C8C24492D7}"/>
              </a:ext>
            </a:extLst>
          </p:cNvPr>
          <p:cNvSpPr/>
          <p:nvPr/>
        </p:nvSpPr>
        <p:spPr>
          <a:xfrm>
            <a:off x="649760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27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597182" y="364140"/>
            <a:ext cx="6810548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_CellB_vs_CellA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celltypeCellB.conditionT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45961"/>
              </p:ext>
            </p:extLst>
          </p:nvPr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CellB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BFBA8-95B6-9F4F-B3C5-2F8464AF79E0}"/>
              </a:ext>
            </a:extLst>
          </p:cNvPr>
          <p:cNvSpPr/>
          <p:nvPr/>
        </p:nvSpPr>
        <p:spPr>
          <a:xfrm>
            <a:off x="803773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28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601280" y="364258"/>
            <a:ext cx="647394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2031393-6F5A-6942-A738-9DDA0289E3C0}"/>
              </a:ext>
            </a:extLst>
          </p:cNvPr>
          <p:cNvSpPr/>
          <p:nvPr/>
        </p:nvSpPr>
        <p:spPr>
          <a:xfrm>
            <a:off x="796110" y="364258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1"/>
            <a:ext cx="10795000" cy="5067521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00000"/>
              </a:lnSpc>
              <a:spcBef>
                <a:spcPts val="1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20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4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29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423150" y="364258"/>
            <a:ext cx="3350731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Conclusions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93ADF-F3F4-4B4D-AE9E-3D3FFBA7936F}"/>
              </a:ext>
            </a:extLst>
          </p:cNvPr>
          <p:cNvSpPr/>
          <p:nvPr/>
        </p:nvSpPr>
        <p:spPr>
          <a:xfrm>
            <a:off x="679252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E2D82D-F142-C1B6-689B-21ABD89C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07" y="2863911"/>
            <a:ext cx="5469967" cy="3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</a:t>
            </a:r>
            <a:r>
              <a:rPr lang="en-US" u="sng" dirty="0"/>
              <a:t>compare expression between conditions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DEBCB3-BAFE-ADB4-31E1-2E123BD5F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9"/>
          <a:stretch/>
        </p:blipFill>
        <p:spPr bwMode="auto">
          <a:xfrm>
            <a:off x="188026" y="2614643"/>
            <a:ext cx="5305900" cy="39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D41E6-14AD-7693-8E1D-03675F7C895E}"/>
              </a:ext>
            </a:extLst>
          </p:cNvPr>
          <p:cNvSpPr txBox="1"/>
          <p:nvPr/>
        </p:nvSpPr>
        <p:spPr>
          <a:xfrm>
            <a:off x="5242189" y="3631962"/>
            <a:ext cx="11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Significant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FC2D7-3C80-238C-E83A-2437636BC4B0}"/>
              </a:ext>
            </a:extLst>
          </p:cNvPr>
          <p:cNvSpPr txBox="1"/>
          <p:nvPr/>
        </p:nvSpPr>
        <p:spPr>
          <a:xfrm>
            <a:off x="4981817" y="5622965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K" dirty="0"/>
              <a:t>ot significant</a:t>
            </a:r>
          </a:p>
        </p:txBody>
      </p:sp>
    </p:spTree>
    <p:extLst>
      <p:ext uri="{BB962C8B-B14F-4D97-AF65-F5344CB8AC3E}">
        <p14:creationId xmlns:p14="http://schemas.microsoft.com/office/powerpoint/2010/main" val="42456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34C08-FF85-024B-171F-5561237C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0" y="4523669"/>
            <a:ext cx="4293570" cy="21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sources of variation for DE testing: </a:t>
            </a:r>
            <a:r>
              <a:rPr lang="en-US" b="1" dirty="0"/>
              <a:t>design formula</a:t>
            </a:r>
          </a:p>
          <a:p>
            <a:pPr lvl="1"/>
            <a:r>
              <a:rPr lang="en-US" dirty="0"/>
              <a:t>Metadata variables that defined PCs in your PCA</a:t>
            </a:r>
          </a:p>
          <a:p>
            <a:pPr lvl="1"/>
            <a:r>
              <a:rPr lang="en-US" dirty="0"/>
              <a:t>Your variable of interest as well</a:t>
            </a:r>
          </a:p>
          <a:p>
            <a:pPr lvl="1"/>
            <a:r>
              <a:rPr lang="en-US" dirty="0"/>
              <a:t>Model counts and perform statistical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F9C57A-907E-3633-A7DA-4CFADA79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51" y="4191990"/>
            <a:ext cx="5208242" cy="26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5DF591-C561-5F14-EF16-A4E5C56D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120" y="2433057"/>
            <a:ext cx="4084160" cy="2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/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𝒅𝒆𝒔𝒊𝒈𝒏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𝒕𝒓𝒆𝒂𝒕𝒎𝒆𝒏𝒕</m:t>
                      </m:r>
                    </m:oMath>
                  </m:oMathPara>
                </a14:m>
                <a:endParaRPr lang="en-DK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8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Define sources of variation for testing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DESeq2 Differential Gene Expression workflow</a:t>
            </a:r>
          </a:p>
          <a:p>
            <a:endParaRPr lang="en-US" u="sng" dirty="0"/>
          </a:p>
          <a:p>
            <a:r>
              <a:rPr lang="en-US" dirty="0"/>
              <a:t>Three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size factors (same as normalization!)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gene-wise dispersion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 Negative Binomial Generalized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/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𝑫𝑬𝑺𝒆𝒒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blipFill>
                <a:blip r:embed="rId3"/>
                <a:stretch>
                  <a:fillRect l="-855" r="-855" b="-1578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1052B-C8E0-02D2-E116-99A90A1B4831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03661F-6D39-C550-D96A-E60D222804CD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213BB-F5C8-1889-B1D3-2A72F295C71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2A0F3-D9F3-49AA-6A0A-4073270D360B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E4DA11-7697-48FD-5C0B-5B8201659200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9DF5F8DB-62AE-7EAC-40E7-2DB1465BF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C5ED88DB-6460-F0AC-6936-47F0C345D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180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Estimate size factors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Same as normalization</a:t>
            </a:r>
          </a:p>
          <a:p>
            <a:endParaRPr lang="en-US" dirty="0"/>
          </a:p>
          <a:p>
            <a:r>
              <a:rPr lang="en-US" dirty="0"/>
              <a:t>Size factors are parameters used in the GLM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/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𝑒𝑠𝑡𝑖𝑚𝑎𝑡𝑒𝑆𝑖𝑧𝑒𝐹𝑎𝑐𝑡𝑜𝑟𝑠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blipFill>
                <a:blip r:embed="rId3"/>
                <a:stretch>
                  <a:fillRect l="-1587" r="-2778" b="-3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7A884-FA56-2FFC-7030-DFFC21AF39DF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90E4B6-CADA-0204-4A56-246F63EDDCB5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72207-7772-5EE2-04F7-0E7FB8F08F3A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50FB90-7D2E-1F77-5931-A9828DDDCDE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6BECDD-2C6F-AEE2-1763-593DC3C93207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AA551E40-7FBF-D196-747E-62C8F4CFA0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39D7087B-04EC-33DE-E794-599302E2A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DB39F-5FD8-675F-0832-445B8A082938}"/>
              </a:ext>
            </a:extLst>
          </p:cNvPr>
          <p:cNvSpPr/>
          <p:nvPr/>
        </p:nvSpPr>
        <p:spPr>
          <a:xfrm>
            <a:off x="8197326" y="3429000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70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To estimate DEG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to account for replicate variation</a:t>
            </a:r>
          </a:p>
          <a:p>
            <a:r>
              <a:rPr lang="en-US" dirty="0"/>
              <a:t>Replicate variation </a:t>
            </a:r>
            <a:r>
              <a:rPr lang="en-US" dirty="0">
                <a:sym typeface="Wingdings" pitchFamily="2" charset="2"/>
              </a:rPr>
              <a:t> account for dispersion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71193BF-DBF8-5D37-65F6-18537214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1" y="3429000"/>
            <a:ext cx="5409799" cy="34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Dispersion is adjusted for low dispersed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D710FF4-DEA0-78AB-C430-75DEACB3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0" y="2893496"/>
            <a:ext cx="7208322" cy="37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87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Worrisome dispersions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DB8B907-B08B-E0E8-C1DE-FC9DF220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84" y="2751503"/>
            <a:ext cx="5489149" cy="41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9165D-650A-2C58-ED76-5066FB3C66E8}"/>
              </a:ext>
            </a:extLst>
          </p:cNvPr>
          <p:cNvSpPr txBox="1"/>
          <p:nvPr/>
        </p:nvSpPr>
        <p:spPr>
          <a:xfrm>
            <a:off x="6486918" y="3816628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  <a:r>
              <a:rPr lang="en-DK" sz="2800" dirty="0"/>
              <a:t>ad fit!</a:t>
            </a:r>
          </a:p>
        </p:txBody>
      </p:sp>
    </p:spTree>
    <p:extLst>
      <p:ext uri="{BB962C8B-B14F-4D97-AF65-F5344CB8AC3E}">
        <p14:creationId xmlns:p14="http://schemas.microsoft.com/office/powerpoint/2010/main" val="10382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1565</Words>
  <Application>Microsoft Macintosh PowerPoint</Application>
  <PresentationFormat>Widescreen</PresentationFormat>
  <Paragraphs>579</Paragraphs>
  <Slides>29</Slides>
  <Notes>23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Office Theme</vt:lpstr>
      <vt:lpstr>Differential Expression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121</cp:revision>
  <dcterms:created xsi:type="dcterms:W3CDTF">2021-05-13T13:56:47Z</dcterms:created>
  <dcterms:modified xsi:type="dcterms:W3CDTF">2022-08-16T12:21:59Z</dcterms:modified>
</cp:coreProperties>
</file>